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Lst>
  <p:sldSz cx="18288000" cy="10287000"/>
  <p:notesSz cx="6858000" cy="9144000"/>
  <p:embeddedFontLst>
    <p:embeddedFont>
      <p:font typeface="Gochi Hand" charset="1" panose="00000000000000000000"/>
      <p:regular r:id="rId6"/>
    </p:embeddedFont>
    <p:embeddedFont>
      <p:font typeface="League Gothic" charset="1" panose="00000500000000000000"/>
      <p:regular r:id="rId7"/>
    </p:embeddedFont>
    <p:embeddedFont>
      <p:font typeface="League Gothic Italics" charset="1" panose="000005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Open Sans Extra Bold" charset="1" panose="020B0906030804020204"/>
      <p:regular r:id="rId13"/>
    </p:embeddedFont>
    <p:embeddedFont>
      <p:font typeface="Open Sans Extra Bold Italics" charset="1" panose="020B0906030804020204"/>
      <p:regular r:id="rId14"/>
    </p:embeddedFont>
    <p:embeddedFont>
      <p:font typeface="Body Text Slim" charset="1" panose="00000500000000000000"/>
      <p:regular r:id="rId15"/>
    </p:embeddedFont>
    <p:embeddedFont>
      <p:font typeface="Body Text Slim Bold" charset="1" panose="00000700000000000000"/>
      <p:regular r:id="rId16"/>
    </p:embeddedFont>
    <p:embeddedFont>
      <p:font typeface="Body Text Slim Italics" charset="1" panose="00000500000000000000"/>
      <p:regular r:id="rId17"/>
    </p:embeddedFont>
    <p:embeddedFont>
      <p:font typeface="Body Text Slim Bold Italics" charset="1" panose="00000700000000000000"/>
      <p:regular r:id="rId18"/>
    </p:embeddedFont>
    <p:embeddedFont>
      <p:font typeface="Now" charset="1" panose="00000500000000000000"/>
      <p:regular r:id="rId19"/>
    </p:embeddedFont>
    <p:embeddedFont>
      <p:font typeface="Now Bold" charset="1" panose="00000800000000000000"/>
      <p:regular r:id="rId20"/>
    </p:embeddedFont>
    <p:embeddedFont>
      <p:font typeface="Now Thin" charset="1" panose="00000300000000000000"/>
      <p:regular r:id="rId21"/>
    </p:embeddedFont>
    <p:embeddedFont>
      <p:font typeface="Now Light" charset="1" panose="00000400000000000000"/>
      <p:regular r:id="rId22"/>
    </p:embeddedFont>
    <p:embeddedFont>
      <p:font typeface="Now Medium" charset="1" panose="00000600000000000000"/>
      <p:regular r:id="rId23"/>
    </p:embeddedFont>
    <p:embeddedFont>
      <p:font typeface="Now Heavy" charset="1" panose="00000A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Bryndan Write" charset="1" panose="02000503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68.png" Type="http://schemas.openxmlformats.org/officeDocument/2006/relationships/image"/><Relationship Id="rId2" Target="../media/image49.jpeg" Type="http://schemas.openxmlformats.org/officeDocument/2006/relationships/image"/><Relationship Id="rId3" Target="../media/image36.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2" Target="../media/image49.jpeg" Type="http://schemas.openxmlformats.org/officeDocument/2006/relationships/image"/><Relationship Id="rId3" Target="../media/image36.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2" Target="../media/image49.jpeg" Type="http://schemas.openxmlformats.org/officeDocument/2006/relationships/image"/><Relationship Id="rId3" Target="../media/image58.jpe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67.png" Type="http://schemas.openxmlformats.org/officeDocument/2006/relationships/image"/><Relationship Id="rId2" Target="../media/image49.jpeg" Type="http://schemas.openxmlformats.org/officeDocument/2006/relationships/image"/><Relationship Id="rId3" Target="../media/image36.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342060">
            <a:off x="5357899" y="611107"/>
            <a:ext cx="6279568" cy="5400428"/>
          </a:xfrm>
          <a:custGeom>
            <a:avLst/>
            <a:gdLst/>
            <a:ahLst/>
            <a:cxnLst/>
            <a:rect r="r" b="b" t="t" l="l"/>
            <a:pathLst>
              <a:path h="5400428" w="6279568">
                <a:moveTo>
                  <a:pt x="0" y="0"/>
                </a:moveTo>
                <a:lnTo>
                  <a:pt x="6279568" y="0"/>
                </a:lnTo>
                <a:lnTo>
                  <a:pt x="6279568" y="5400428"/>
                </a:lnTo>
                <a:lnTo>
                  <a:pt x="0" y="5400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90811" y="921850"/>
            <a:ext cx="10444488" cy="2800350"/>
          </a:xfrm>
          <a:prstGeom prst="rect">
            <a:avLst/>
          </a:prstGeom>
        </p:spPr>
        <p:txBody>
          <a:bodyPr anchor="t" rtlCol="false" tIns="0" lIns="0" bIns="0" rIns="0">
            <a:spAutoFit/>
          </a:bodyPr>
          <a:lstStyle/>
          <a:p>
            <a:pPr algn="ctr">
              <a:lnSpc>
                <a:spcPts val="12999"/>
              </a:lnSpc>
            </a:pPr>
            <a:r>
              <a:rPr lang="en-US" sz="12999">
                <a:solidFill>
                  <a:srgbClr val="FFFFFF"/>
                </a:solidFill>
                <a:latin typeface="Bryndan Write Bold"/>
              </a:rPr>
              <a:t>Micro Group 1</a:t>
            </a:r>
          </a:p>
          <a:p>
            <a:pPr algn="ctr">
              <a:lnSpc>
                <a:spcPts val="8000"/>
              </a:lnSpc>
            </a:pPr>
            <a:r>
              <a:rPr lang="en-US" sz="8000">
                <a:solidFill>
                  <a:srgbClr val="EFA2A2"/>
                </a:solidFill>
                <a:latin typeface="League Gothic Bold"/>
              </a:rPr>
              <a:t>TIM KAIZEN</a:t>
            </a:r>
          </a:p>
        </p:txBody>
      </p:sp>
      <p:sp>
        <p:nvSpPr>
          <p:cNvPr name="Freeform 4" id="4"/>
          <p:cNvSpPr/>
          <p:nvPr/>
        </p:nvSpPr>
        <p:spPr>
          <a:xfrm flipH="false" flipV="false" rot="1097523">
            <a:off x="12914510" y="2711282"/>
            <a:ext cx="1746146" cy="1200078"/>
          </a:xfrm>
          <a:custGeom>
            <a:avLst/>
            <a:gdLst/>
            <a:ahLst/>
            <a:cxnLst/>
            <a:rect r="r" b="b" t="t" l="l"/>
            <a:pathLst>
              <a:path h="1200078" w="1746146">
                <a:moveTo>
                  <a:pt x="0" y="0"/>
                </a:moveTo>
                <a:lnTo>
                  <a:pt x="1746145" y="0"/>
                </a:lnTo>
                <a:lnTo>
                  <a:pt x="1746145" y="1200078"/>
                </a:lnTo>
                <a:lnTo>
                  <a:pt x="0" y="1200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107262">
            <a:off x="-1450591" y="-26114"/>
            <a:ext cx="3387936" cy="2297637"/>
          </a:xfrm>
          <a:custGeom>
            <a:avLst/>
            <a:gdLst/>
            <a:ahLst/>
            <a:cxnLst/>
            <a:rect r="r" b="b" t="t" l="l"/>
            <a:pathLst>
              <a:path h="2297637" w="3387936">
                <a:moveTo>
                  <a:pt x="0" y="0"/>
                </a:moveTo>
                <a:lnTo>
                  <a:pt x="3387937" y="0"/>
                </a:lnTo>
                <a:lnTo>
                  <a:pt x="3387937" y="2297637"/>
                </a:lnTo>
                <a:lnTo>
                  <a:pt x="0" y="2297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80170">
            <a:off x="14842156" y="4848132"/>
            <a:ext cx="1546876" cy="1991409"/>
          </a:xfrm>
          <a:custGeom>
            <a:avLst/>
            <a:gdLst/>
            <a:ahLst/>
            <a:cxnLst/>
            <a:rect r="r" b="b" t="t" l="l"/>
            <a:pathLst>
              <a:path h="1991409" w="1546876">
                <a:moveTo>
                  <a:pt x="0" y="0"/>
                </a:moveTo>
                <a:lnTo>
                  <a:pt x="1546876" y="0"/>
                </a:lnTo>
                <a:lnTo>
                  <a:pt x="1546876" y="1991409"/>
                </a:lnTo>
                <a:lnTo>
                  <a:pt x="0" y="19914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6147475" y="6352107"/>
            <a:ext cx="5661779"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Muhammad Andrea Syahputra</a:t>
            </a:r>
          </a:p>
        </p:txBody>
      </p:sp>
      <p:sp>
        <p:nvSpPr>
          <p:cNvPr name="TextBox 12" id="12"/>
          <p:cNvSpPr txBox="true"/>
          <p:nvPr/>
        </p:nvSpPr>
        <p:spPr>
          <a:xfrm rot="0">
            <a:off x="8270847" y="6802321"/>
            <a:ext cx="1121569"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Hustler</a:t>
            </a:r>
          </a:p>
        </p:txBody>
      </p:sp>
      <p:sp>
        <p:nvSpPr>
          <p:cNvPr name="TextBox 13" id="13"/>
          <p:cNvSpPr txBox="true"/>
          <p:nvPr/>
        </p:nvSpPr>
        <p:spPr>
          <a:xfrm rot="0">
            <a:off x="4396231" y="7505752"/>
            <a:ext cx="1114306"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Hipster</a:t>
            </a:r>
          </a:p>
        </p:txBody>
      </p:sp>
      <p:sp>
        <p:nvSpPr>
          <p:cNvPr name="TextBox 14" id="14"/>
          <p:cNvSpPr txBox="true"/>
          <p:nvPr/>
        </p:nvSpPr>
        <p:spPr>
          <a:xfrm rot="0">
            <a:off x="4396231" y="8979534"/>
            <a:ext cx="1114306"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Hipster</a:t>
            </a:r>
          </a:p>
        </p:txBody>
      </p:sp>
      <p:sp>
        <p:nvSpPr>
          <p:cNvPr name="TextBox 15" id="15"/>
          <p:cNvSpPr txBox="true"/>
          <p:nvPr/>
        </p:nvSpPr>
        <p:spPr>
          <a:xfrm rot="0">
            <a:off x="12786207" y="7505752"/>
            <a:ext cx="881182"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Coder</a:t>
            </a:r>
          </a:p>
        </p:txBody>
      </p:sp>
      <p:sp>
        <p:nvSpPr>
          <p:cNvPr name="TextBox 16" id="16"/>
          <p:cNvSpPr txBox="true"/>
          <p:nvPr/>
        </p:nvSpPr>
        <p:spPr>
          <a:xfrm rot="0">
            <a:off x="12786207" y="9039860"/>
            <a:ext cx="881182"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Coder</a:t>
            </a:r>
          </a:p>
        </p:txBody>
      </p:sp>
      <p:sp>
        <p:nvSpPr>
          <p:cNvPr name="TextBox 17" id="17"/>
          <p:cNvSpPr txBox="true"/>
          <p:nvPr/>
        </p:nvSpPr>
        <p:spPr>
          <a:xfrm rot="0">
            <a:off x="8372464" y="8369936"/>
            <a:ext cx="881182" cy="389254"/>
          </a:xfrm>
          <a:prstGeom prst="rect">
            <a:avLst/>
          </a:prstGeom>
        </p:spPr>
        <p:txBody>
          <a:bodyPr anchor="t" rtlCol="false" tIns="0" lIns="0" bIns="0" rIns="0">
            <a:spAutoFit/>
          </a:bodyPr>
          <a:lstStyle/>
          <a:p>
            <a:pPr algn="ctr">
              <a:lnSpc>
                <a:spcPts val="3220"/>
              </a:lnSpc>
            </a:pPr>
            <a:r>
              <a:rPr lang="en-US" sz="2300">
                <a:solidFill>
                  <a:srgbClr val="EFA2A2"/>
                </a:solidFill>
                <a:latin typeface="Open Sans Extra Bold"/>
              </a:rPr>
              <a:t>Coder</a:t>
            </a:r>
          </a:p>
        </p:txBody>
      </p:sp>
      <p:sp>
        <p:nvSpPr>
          <p:cNvPr name="TextBox 18" id="18"/>
          <p:cNvSpPr txBox="true"/>
          <p:nvPr/>
        </p:nvSpPr>
        <p:spPr>
          <a:xfrm rot="0">
            <a:off x="3474006" y="7012865"/>
            <a:ext cx="2835473"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Nuri Ida Zainab</a:t>
            </a:r>
          </a:p>
        </p:txBody>
      </p:sp>
      <p:sp>
        <p:nvSpPr>
          <p:cNvPr name="TextBox 19" id="19"/>
          <p:cNvSpPr txBox="true"/>
          <p:nvPr/>
        </p:nvSpPr>
        <p:spPr>
          <a:xfrm rot="0">
            <a:off x="3814643" y="8491221"/>
            <a:ext cx="2154198"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Abdiansyah</a:t>
            </a:r>
          </a:p>
        </p:txBody>
      </p:sp>
      <p:sp>
        <p:nvSpPr>
          <p:cNvPr name="TextBox 20" id="20"/>
          <p:cNvSpPr txBox="true"/>
          <p:nvPr/>
        </p:nvSpPr>
        <p:spPr>
          <a:xfrm rot="0">
            <a:off x="11379260" y="7012865"/>
            <a:ext cx="3621167"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Azis  Fazar Maulana</a:t>
            </a:r>
          </a:p>
        </p:txBody>
      </p:sp>
      <p:sp>
        <p:nvSpPr>
          <p:cNvPr name="TextBox 21" id="21"/>
          <p:cNvSpPr txBox="true"/>
          <p:nvPr/>
        </p:nvSpPr>
        <p:spPr>
          <a:xfrm rot="0">
            <a:off x="11482770" y="8570597"/>
            <a:ext cx="3488055"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Syarifah Mahmuda</a:t>
            </a:r>
          </a:p>
        </p:txBody>
      </p:sp>
      <p:sp>
        <p:nvSpPr>
          <p:cNvPr name="TextBox 22" id="22"/>
          <p:cNvSpPr txBox="true"/>
          <p:nvPr/>
        </p:nvSpPr>
        <p:spPr>
          <a:xfrm rot="0">
            <a:off x="7531577" y="7900588"/>
            <a:ext cx="2754749" cy="497839"/>
          </a:xfrm>
          <a:prstGeom prst="rect">
            <a:avLst/>
          </a:prstGeom>
        </p:spPr>
        <p:txBody>
          <a:bodyPr anchor="t" rtlCol="false" tIns="0" lIns="0" bIns="0" rIns="0">
            <a:spAutoFit/>
          </a:bodyPr>
          <a:lstStyle/>
          <a:p>
            <a:pPr algn="ctr">
              <a:lnSpc>
                <a:spcPts val="4060"/>
              </a:lnSpc>
            </a:pPr>
            <a:r>
              <a:rPr lang="en-US" sz="2900">
                <a:solidFill>
                  <a:srgbClr val="FFFFFF"/>
                </a:solidFill>
                <a:latin typeface="Open Sans Bold"/>
              </a:rPr>
              <a:t>Henri Rustandi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391726" y="-2463181"/>
            <a:ext cx="9595923" cy="15320076"/>
          </a:xfrm>
          <a:custGeom>
            <a:avLst/>
            <a:gdLst/>
            <a:ahLst/>
            <a:cxnLst/>
            <a:rect r="r" b="b" t="t" l="l"/>
            <a:pathLst>
              <a:path h="15320076" w="9595923">
                <a:moveTo>
                  <a:pt x="0" y="0"/>
                </a:moveTo>
                <a:lnTo>
                  <a:pt x="9595922" y="0"/>
                </a:lnTo>
                <a:lnTo>
                  <a:pt x="9595922" y="15320076"/>
                </a:lnTo>
                <a:lnTo>
                  <a:pt x="0" y="15320076"/>
                </a:lnTo>
                <a:lnTo>
                  <a:pt x="0" y="0"/>
                </a:lnTo>
                <a:close/>
              </a:path>
            </a:pathLst>
          </a:custGeom>
          <a:blipFill>
            <a:blip r:embed="rId3"/>
            <a:stretch>
              <a:fillRect l="0" t="-2055" r="-27986" b="-2055"/>
            </a:stretch>
          </a:blipFill>
        </p:spPr>
      </p:sp>
      <p:sp>
        <p:nvSpPr>
          <p:cNvPr name="Freeform 4" id="4"/>
          <p:cNvSpPr/>
          <p:nvPr/>
        </p:nvSpPr>
        <p:spPr>
          <a:xfrm flipH="false" flipV="false" rot="-1391118">
            <a:off x="-558696" y="-1898414"/>
            <a:ext cx="3665666" cy="3796829"/>
          </a:xfrm>
          <a:custGeom>
            <a:avLst/>
            <a:gdLst/>
            <a:ahLst/>
            <a:cxnLst/>
            <a:rect r="r" b="b" t="t" l="l"/>
            <a:pathLst>
              <a:path h="3796829" w="3665666">
                <a:moveTo>
                  <a:pt x="0" y="0"/>
                </a:moveTo>
                <a:lnTo>
                  <a:pt x="3665665" y="0"/>
                </a:lnTo>
                <a:lnTo>
                  <a:pt x="3665665" y="3796828"/>
                </a:lnTo>
                <a:lnTo>
                  <a:pt x="0" y="37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816962" y="7748147"/>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586894" y="935307"/>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079765" y="7817311"/>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1074" y="7505018"/>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349835" y="58047"/>
            <a:ext cx="2999781" cy="2955685"/>
          </a:xfrm>
          <a:custGeom>
            <a:avLst/>
            <a:gdLst/>
            <a:ahLst/>
            <a:cxnLst/>
            <a:rect r="r" b="b" t="t" l="l"/>
            <a:pathLst>
              <a:path h="2955685" w="2999781">
                <a:moveTo>
                  <a:pt x="0" y="0"/>
                </a:moveTo>
                <a:lnTo>
                  <a:pt x="2999780" y="0"/>
                </a:lnTo>
                <a:lnTo>
                  <a:pt x="2999780" y="2955685"/>
                </a:lnTo>
                <a:lnTo>
                  <a:pt x="0" y="29556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452105" y="2148346"/>
            <a:ext cx="13551460" cy="5990308"/>
          </a:xfrm>
          <a:custGeom>
            <a:avLst/>
            <a:gdLst/>
            <a:ahLst/>
            <a:cxnLst/>
            <a:rect r="r" b="b" t="t" l="l"/>
            <a:pathLst>
              <a:path h="5990308" w="13551460">
                <a:moveTo>
                  <a:pt x="0" y="0"/>
                </a:moveTo>
                <a:lnTo>
                  <a:pt x="13551460" y="0"/>
                </a:lnTo>
                <a:lnTo>
                  <a:pt x="13551460" y="5990308"/>
                </a:lnTo>
                <a:lnTo>
                  <a:pt x="0" y="5990308"/>
                </a:lnTo>
                <a:lnTo>
                  <a:pt x="0" y="0"/>
                </a:lnTo>
                <a:close/>
              </a:path>
            </a:pathLst>
          </a:custGeom>
          <a:blipFill>
            <a:blip r:embed="rId1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91370" y="3588120"/>
            <a:ext cx="8962488" cy="3947119"/>
          </a:xfrm>
          <a:custGeom>
            <a:avLst/>
            <a:gdLst/>
            <a:ahLst/>
            <a:cxnLst/>
            <a:rect r="r" b="b" t="t" l="l"/>
            <a:pathLst>
              <a:path h="3947119" w="8962488">
                <a:moveTo>
                  <a:pt x="0" y="0"/>
                </a:moveTo>
                <a:lnTo>
                  <a:pt x="8962488" y="0"/>
                </a:lnTo>
                <a:lnTo>
                  <a:pt x="8962488" y="3947118"/>
                </a:lnTo>
                <a:lnTo>
                  <a:pt x="0" y="3947118"/>
                </a:lnTo>
                <a:lnTo>
                  <a:pt x="0" y="0"/>
                </a:lnTo>
                <a:close/>
              </a:path>
            </a:pathLst>
          </a:custGeom>
          <a:blipFill>
            <a:blip r:embed="rId2"/>
            <a:stretch>
              <a:fillRect l="-16157" t="-92539" r="0" b="0"/>
            </a:stretch>
          </a:blipFill>
        </p:spPr>
      </p:sp>
      <p:sp>
        <p:nvSpPr>
          <p:cNvPr name="Freeform 3" id="3"/>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53598" y="4677774"/>
            <a:ext cx="6438032"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Education</a:t>
            </a:r>
          </a:p>
        </p:txBody>
      </p:sp>
      <p:sp>
        <p:nvSpPr>
          <p:cNvPr name="Freeform 6" id="6"/>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0" y="625469"/>
            <a:ext cx="5399102" cy="1543050"/>
            <a:chOff x="0" y="0"/>
            <a:chExt cx="1421986" cy="406400"/>
          </a:xfrm>
        </p:grpSpPr>
        <p:sp>
          <p:nvSpPr>
            <p:cNvPr name="Freeform 8" id="8"/>
            <p:cNvSpPr/>
            <p:nvPr/>
          </p:nvSpPr>
          <p:spPr>
            <a:xfrm flipH="false" flipV="false" rot="0">
              <a:off x="0" y="0"/>
              <a:ext cx="1421986" cy="406400"/>
            </a:xfrm>
            <a:custGeom>
              <a:avLst/>
              <a:gdLst/>
              <a:ahLst/>
              <a:cxnLst/>
              <a:rect r="r" b="b" t="t" l="l"/>
              <a:pathLst>
                <a:path h="406400" w="1421986">
                  <a:moveTo>
                    <a:pt x="1218786" y="0"/>
                  </a:moveTo>
                  <a:lnTo>
                    <a:pt x="0" y="0"/>
                  </a:lnTo>
                  <a:lnTo>
                    <a:pt x="0" y="406400"/>
                  </a:lnTo>
                  <a:lnTo>
                    <a:pt x="1218786" y="406400"/>
                  </a:lnTo>
                  <a:lnTo>
                    <a:pt x="1421986" y="203200"/>
                  </a:lnTo>
                  <a:lnTo>
                    <a:pt x="1218786" y="0"/>
                  </a:lnTo>
                  <a:close/>
                </a:path>
              </a:pathLst>
            </a:custGeom>
            <a:solidFill>
              <a:srgbClr val="FFD8A9"/>
            </a:solidFill>
          </p:spPr>
        </p:sp>
        <p:sp>
          <p:nvSpPr>
            <p:cNvPr name="TextBox 9" id="9"/>
            <p:cNvSpPr txBox="true"/>
            <p:nvPr/>
          </p:nvSpPr>
          <p:spPr>
            <a:xfrm>
              <a:off x="0" y="-104775"/>
              <a:ext cx="1307686" cy="511175"/>
            </a:xfrm>
            <a:prstGeom prst="rect">
              <a:avLst/>
            </a:prstGeom>
          </p:spPr>
          <p:txBody>
            <a:bodyPr anchor="ctr" rtlCol="false" tIns="50800" lIns="50800" bIns="50800" rIns="50800"/>
            <a:lstStyle/>
            <a:p>
              <a:pPr algn="ctr">
                <a:lnSpc>
                  <a:spcPts val="7000"/>
                </a:lnSpc>
              </a:pPr>
              <a:r>
                <a:rPr lang="en-US" sz="5000">
                  <a:solidFill>
                    <a:srgbClr val="000000"/>
                  </a:solidFill>
                  <a:latin typeface="Open Sans Extra Bold"/>
                </a:rPr>
                <a:t>Big Idea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687259" y="1241471"/>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Syntesis</a:t>
            </a:r>
          </a:p>
        </p:txBody>
      </p:sp>
      <p:sp>
        <p:nvSpPr>
          <p:cNvPr name="Freeform 3" id="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261922" y="2967639"/>
            <a:ext cx="6022338" cy="6037725"/>
            <a:chOff x="0" y="0"/>
            <a:chExt cx="812800" cy="814877"/>
          </a:xfrm>
        </p:grpSpPr>
        <p:sp>
          <p:nvSpPr>
            <p:cNvPr name="Freeform 8" id="8"/>
            <p:cNvSpPr/>
            <p:nvPr/>
          </p:nvSpPr>
          <p:spPr>
            <a:xfrm flipH="false" flipV="false" rot="0">
              <a:off x="0" y="0"/>
              <a:ext cx="812800" cy="814877"/>
            </a:xfrm>
            <a:custGeom>
              <a:avLst/>
              <a:gdLst/>
              <a:ahLst/>
              <a:cxnLst/>
              <a:rect r="r" b="b" t="t" l="l"/>
              <a:pathLst>
                <a:path h="814877" w="812800">
                  <a:moveTo>
                    <a:pt x="127000" y="0"/>
                  </a:moveTo>
                  <a:lnTo>
                    <a:pt x="685800" y="0"/>
                  </a:lnTo>
                  <a:cubicBezTo>
                    <a:pt x="755940" y="0"/>
                    <a:pt x="812800" y="56860"/>
                    <a:pt x="812800" y="127000"/>
                  </a:cubicBezTo>
                  <a:lnTo>
                    <a:pt x="812800" y="687877"/>
                  </a:lnTo>
                  <a:cubicBezTo>
                    <a:pt x="812800" y="758017"/>
                    <a:pt x="755940" y="814877"/>
                    <a:pt x="685800" y="814877"/>
                  </a:cubicBezTo>
                  <a:lnTo>
                    <a:pt x="127000" y="814877"/>
                  </a:lnTo>
                  <a:cubicBezTo>
                    <a:pt x="93318" y="814877"/>
                    <a:pt x="61015" y="801496"/>
                    <a:pt x="37197" y="777679"/>
                  </a:cubicBezTo>
                  <a:cubicBezTo>
                    <a:pt x="13380" y="753862"/>
                    <a:pt x="0" y="721559"/>
                    <a:pt x="0" y="687877"/>
                  </a:cubicBezTo>
                  <a:lnTo>
                    <a:pt x="0" y="127000"/>
                  </a:lnTo>
                  <a:cubicBezTo>
                    <a:pt x="0" y="56860"/>
                    <a:pt x="56860" y="0"/>
                    <a:pt x="127000" y="0"/>
                  </a:cubicBezTo>
                  <a:close/>
                </a:path>
              </a:pathLst>
            </a:custGeom>
            <a:solidFill>
              <a:srgbClr val="F7F8FD"/>
            </a:solidFill>
          </p:spPr>
        </p:sp>
        <p:sp>
          <p:nvSpPr>
            <p:cNvPr name="TextBox 9" id="9"/>
            <p:cNvSpPr txBox="true"/>
            <p:nvPr/>
          </p:nvSpPr>
          <p:spPr>
            <a:xfrm>
              <a:off x="0" y="-47625"/>
              <a:ext cx="812800" cy="862502"/>
            </a:xfrm>
            <a:prstGeom prst="rect">
              <a:avLst/>
            </a:prstGeom>
          </p:spPr>
          <p:txBody>
            <a:bodyPr anchor="ctr" rtlCol="false" tIns="50800" lIns="50800" bIns="50800" rIns="50800"/>
            <a:lstStyle/>
            <a:p>
              <a:pPr algn="ctr">
                <a:lnSpc>
                  <a:spcPts val="3220"/>
                </a:lnSpc>
              </a:pPr>
            </a:p>
          </p:txBody>
        </p:sp>
      </p:grpSp>
      <p:sp>
        <p:nvSpPr>
          <p:cNvPr name="TextBox 10" id="10"/>
          <p:cNvSpPr txBox="true"/>
          <p:nvPr/>
        </p:nvSpPr>
        <p:spPr>
          <a:xfrm rot="0">
            <a:off x="11639822" y="2910489"/>
            <a:ext cx="3371374"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Bold"/>
              </a:rPr>
              <a:t>Recommendation</a:t>
            </a:r>
          </a:p>
        </p:txBody>
      </p:sp>
      <p:grpSp>
        <p:nvGrpSpPr>
          <p:cNvPr name="Group 11" id="11"/>
          <p:cNvGrpSpPr/>
          <p:nvPr/>
        </p:nvGrpSpPr>
        <p:grpSpPr>
          <a:xfrm rot="0">
            <a:off x="10354433" y="3129564"/>
            <a:ext cx="6022338" cy="5875800"/>
            <a:chOff x="0" y="0"/>
            <a:chExt cx="812800" cy="793023"/>
          </a:xfrm>
        </p:grpSpPr>
        <p:sp>
          <p:nvSpPr>
            <p:cNvPr name="Freeform 12" id="12"/>
            <p:cNvSpPr/>
            <p:nvPr/>
          </p:nvSpPr>
          <p:spPr>
            <a:xfrm flipH="false" flipV="false" rot="0">
              <a:off x="0" y="0"/>
              <a:ext cx="812800" cy="793023"/>
            </a:xfrm>
            <a:custGeom>
              <a:avLst/>
              <a:gdLst/>
              <a:ahLst/>
              <a:cxnLst/>
              <a:rect r="r" b="b" t="t" l="l"/>
              <a:pathLst>
                <a:path h="793023" w="812800">
                  <a:moveTo>
                    <a:pt x="127268" y="0"/>
                  </a:moveTo>
                  <a:lnTo>
                    <a:pt x="685532" y="0"/>
                  </a:lnTo>
                  <a:cubicBezTo>
                    <a:pt x="755820" y="0"/>
                    <a:pt x="812800" y="56980"/>
                    <a:pt x="812800" y="127268"/>
                  </a:cubicBezTo>
                  <a:lnTo>
                    <a:pt x="812800" y="665755"/>
                  </a:lnTo>
                  <a:cubicBezTo>
                    <a:pt x="812800" y="736043"/>
                    <a:pt x="755820" y="793023"/>
                    <a:pt x="685532" y="793023"/>
                  </a:cubicBezTo>
                  <a:lnTo>
                    <a:pt x="127268" y="793023"/>
                  </a:lnTo>
                  <a:cubicBezTo>
                    <a:pt x="56980" y="793023"/>
                    <a:pt x="0" y="736043"/>
                    <a:pt x="0" y="665755"/>
                  </a:cubicBezTo>
                  <a:lnTo>
                    <a:pt x="0" y="127268"/>
                  </a:lnTo>
                  <a:cubicBezTo>
                    <a:pt x="0" y="56980"/>
                    <a:pt x="56980" y="0"/>
                    <a:pt x="127268" y="0"/>
                  </a:cubicBezTo>
                  <a:close/>
                </a:path>
              </a:pathLst>
            </a:custGeom>
            <a:solidFill>
              <a:srgbClr val="F7F8FD"/>
            </a:solidFill>
          </p:spPr>
        </p:sp>
        <p:sp>
          <p:nvSpPr>
            <p:cNvPr name="TextBox 13" id="13"/>
            <p:cNvSpPr txBox="true"/>
            <p:nvPr/>
          </p:nvSpPr>
          <p:spPr>
            <a:xfrm>
              <a:off x="0" y="-47625"/>
              <a:ext cx="812800" cy="840648"/>
            </a:xfrm>
            <a:prstGeom prst="rect">
              <a:avLst/>
            </a:prstGeom>
          </p:spPr>
          <p:txBody>
            <a:bodyPr anchor="ctr" rtlCol="false" tIns="50800" lIns="50800" bIns="50800" rIns="50800"/>
            <a:lstStyle/>
            <a:p>
              <a:pPr>
                <a:lnSpc>
                  <a:spcPts val="3640"/>
                </a:lnSpc>
              </a:pPr>
            </a:p>
          </p:txBody>
        </p:sp>
      </p:grpSp>
      <p:sp>
        <p:nvSpPr>
          <p:cNvPr name="TextBox 14" id="14"/>
          <p:cNvSpPr txBox="true"/>
          <p:nvPr/>
        </p:nvSpPr>
        <p:spPr>
          <a:xfrm rot="0">
            <a:off x="2580237" y="4232785"/>
            <a:ext cx="5385707" cy="41681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Body Text Slim"/>
              </a:rPr>
              <a:t>Perkawinan adalah perjanjian suci antara laki-laki dan perempuan untuk membentuk keluarga yang bahagia. </a:t>
            </a:r>
          </a:p>
          <a:p>
            <a:pPr marL="518160" indent="-259080" lvl="1">
              <a:lnSpc>
                <a:spcPts val="3359"/>
              </a:lnSpc>
              <a:buFont typeface="Arial"/>
              <a:buChar char="•"/>
            </a:pPr>
            <a:r>
              <a:rPr lang="en-US" sz="2400">
                <a:solidFill>
                  <a:srgbClr val="000000"/>
                </a:solidFill>
                <a:latin typeface="Body Text Slim"/>
              </a:rPr>
              <a:t>Untuk mencapai keadaan pernikahan yang tentram dan bahagia, persiapan harus dilakukan dengan matang. Pengetahuan tentang pernikahan sebaiknya sudah dipersiapkan sebelum memutuskan untuk menikah, supaya nanti kita dapat menghadapi berbagai rintangan yang mungkin terjadi dimasa depan.</a:t>
            </a:r>
          </a:p>
        </p:txBody>
      </p:sp>
      <p:sp>
        <p:nvSpPr>
          <p:cNvPr name="Freeform 15" id="15"/>
          <p:cNvSpPr/>
          <p:nvPr/>
        </p:nvSpPr>
        <p:spPr>
          <a:xfrm flipH="false" flipV="false" rot="0">
            <a:off x="2633080" y="2317005"/>
            <a:ext cx="5385707" cy="1420480"/>
          </a:xfrm>
          <a:custGeom>
            <a:avLst/>
            <a:gdLst/>
            <a:ahLst/>
            <a:cxnLst/>
            <a:rect r="r" b="b" t="t" l="l"/>
            <a:pathLst>
              <a:path h="1420480" w="5385707">
                <a:moveTo>
                  <a:pt x="0" y="0"/>
                </a:moveTo>
                <a:lnTo>
                  <a:pt x="5385707" y="0"/>
                </a:lnTo>
                <a:lnTo>
                  <a:pt x="5385707" y="1420480"/>
                </a:lnTo>
                <a:lnTo>
                  <a:pt x="0" y="14204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0632656" y="2353323"/>
            <a:ext cx="5385707" cy="1420480"/>
          </a:xfrm>
          <a:custGeom>
            <a:avLst/>
            <a:gdLst/>
            <a:ahLst/>
            <a:cxnLst/>
            <a:rect r="r" b="b" t="t" l="l"/>
            <a:pathLst>
              <a:path h="1420480" w="5385707">
                <a:moveTo>
                  <a:pt x="0" y="0"/>
                </a:moveTo>
                <a:lnTo>
                  <a:pt x="5385707" y="0"/>
                </a:lnTo>
                <a:lnTo>
                  <a:pt x="5385707" y="1420481"/>
                </a:lnTo>
                <a:lnTo>
                  <a:pt x="0" y="14204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3687259" y="2695457"/>
            <a:ext cx="3155103" cy="596900"/>
          </a:xfrm>
          <a:prstGeom prst="rect">
            <a:avLst/>
          </a:prstGeom>
        </p:spPr>
        <p:txBody>
          <a:bodyPr anchor="t" rtlCol="false" tIns="0" lIns="0" bIns="0" rIns="0">
            <a:spAutoFit/>
          </a:bodyPr>
          <a:lstStyle/>
          <a:p>
            <a:pPr algn="ctr">
              <a:lnSpc>
                <a:spcPts val="4900"/>
              </a:lnSpc>
            </a:pPr>
            <a:r>
              <a:rPr lang="en-US" sz="3500">
                <a:solidFill>
                  <a:srgbClr val="000000"/>
                </a:solidFill>
                <a:latin typeface="Open Sans Bold"/>
              </a:rPr>
              <a:t>Insight</a:t>
            </a:r>
          </a:p>
        </p:txBody>
      </p:sp>
      <p:sp>
        <p:nvSpPr>
          <p:cNvPr name="TextBox 18" id="18"/>
          <p:cNvSpPr txBox="true"/>
          <p:nvPr/>
        </p:nvSpPr>
        <p:spPr>
          <a:xfrm rot="0">
            <a:off x="11354912" y="2731776"/>
            <a:ext cx="3941194" cy="596900"/>
          </a:xfrm>
          <a:prstGeom prst="rect">
            <a:avLst/>
          </a:prstGeom>
        </p:spPr>
        <p:txBody>
          <a:bodyPr anchor="t" rtlCol="false" tIns="0" lIns="0" bIns="0" rIns="0">
            <a:spAutoFit/>
          </a:bodyPr>
          <a:lstStyle/>
          <a:p>
            <a:pPr algn="ctr">
              <a:lnSpc>
                <a:spcPts val="4900"/>
              </a:lnSpc>
            </a:pPr>
            <a:r>
              <a:rPr lang="en-US" sz="3500">
                <a:solidFill>
                  <a:srgbClr val="000000"/>
                </a:solidFill>
                <a:latin typeface="Open Sans Bold"/>
              </a:rPr>
              <a:t>Recommendation</a:t>
            </a:r>
          </a:p>
        </p:txBody>
      </p:sp>
      <p:sp>
        <p:nvSpPr>
          <p:cNvPr name="TextBox 19" id="19"/>
          <p:cNvSpPr txBox="true"/>
          <p:nvPr/>
        </p:nvSpPr>
        <p:spPr>
          <a:xfrm rot="0">
            <a:off x="10403835" y="4304540"/>
            <a:ext cx="5843348" cy="409638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Body Text Slim"/>
              </a:rPr>
              <a:t>Untuk meminimalisir kemungkinan terburuk pada hubungan pernikahan, seperti: pertengkaran, kekerasan dalam rumah tangga (KDRT), dan perceraian. Diperlukan sebuah platform yang dapat memberikan pemahaman dan informasi yang mendalam tentang pernikahan, sehingga dapat meminimalisir dan mencegah masalah seperti diatas yang dapat menghancurkan hubungan pernikahan.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65312" y="392908"/>
            <a:ext cx="4805280" cy="919166"/>
          </a:xfrm>
          <a:custGeom>
            <a:avLst/>
            <a:gdLst/>
            <a:ahLst/>
            <a:cxnLst/>
            <a:rect r="r" b="b" t="t" l="l"/>
            <a:pathLst>
              <a:path h="919166" w="4805280">
                <a:moveTo>
                  <a:pt x="0" y="0"/>
                </a:moveTo>
                <a:lnTo>
                  <a:pt x="4805280" y="0"/>
                </a:lnTo>
                <a:lnTo>
                  <a:pt x="4805280" y="919166"/>
                </a:lnTo>
                <a:lnTo>
                  <a:pt x="0" y="919166"/>
                </a:lnTo>
                <a:lnTo>
                  <a:pt x="0" y="0"/>
                </a:lnTo>
                <a:close/>
              </a:path>
            </a:pathLst>
          </a:custGeom>
          <a:blipFill>
            <a:blip r:embed="rId2"/>
            <a:stretch>
              <a:fillRect l="-19727" t="-289983" r="-22090" b="-151242"/>
            </a:stretch>
          </a:blipFill>
        </p:spPr>
      </p:sp>
      <p:sp>
        <p:nvSpPr>
          <p:cNvPr name="Freeform 3" id="3"/>
          <p:cNvSpPr/>
          <p:nvPr/>
        </p:nvSpPr>
        <p:spPr>
          <a:xfrm flipH="false" flipV="false" rot="-3026566">
            <a:off x="-83093" y="8934"/>
            <a:ext cx="1562142" cy="991960"/>
          </a:xfrm>
          <a:custGeom>
            <a:avLst/>
            <a:gdLst/>
            <a:ahLst/>
            <a:cxnLst/>
            <a:rect r="r" b="b" t="t" l="l"/>
            <a:pathLst>
              <a:path h="991960" w="1562142">
                <a:moveTo>
                  <a:pt x="0" y="0"/>
                </a:moveTo>
                <a:lnTo>
                  <a:pt x="1562142" y="0"/>
                </a:lnTo>
                <a:lnTo>
                  <a:pt x="1562142" y="991960"/>
                </a:lnTo>
                <a:lnTo>
                  <a:pt x="0" y="991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1841" y="539993"/>
            <a:ext cx="6423354" cy="882983"/>
          </a:xfrm>
          <a:prstGeom prst="rect">
            <a:avLst/>
          </a:prstGeom>
        </p:spPr>
        <p:txBody>
          <a:bodyPr anchor="t" rtlCol="false" tIns="0" lIns="0" bIns="0" rIns="0">
            <a:spAutoFit/>
          </a:bodyPr>
          <a:lstStyle/>
          <a:p>
            <a:pPr algn="ctr">
              <a:lnSpc>
                <a:spcPts val="6458"/>
              </a:lnSpc>
            </a:pPr>
            <a:r>
              <a:rPr lang="en-US" sz="6870">
                <a:solidFill>
                  <a:srgbClr val="000000"/>
                </a:solidFill>
                <a:latin typeface="Gochi Hand"/>
              </a:rPr>
              <a:t>User Persona</a:t>
            </a:r>
          </a:p>
        </p:txBody>
      </p:sp>
      <p:sp>
        <p:nvSpPr>
          <p:cNvPr name="Freeform 5" id="5"/>
          <p:cNvSpPr/>
          <p:nvPr/>
        </p:nvSpPr>
        <p:spPr>
          <a:xfrm flipH="false" flipV="false" rot="7671314">
            <a:off x="5177361" y="736933"/>
            <a:ext cx="1318769" cy="837419"/>
          </a:xfrm>
          <a:custGeom>
            <a:avLst/>
            <a:gdLst/>
            <a:ahLst/>
            <a:cxnLst/>
            <a:rect r="r" b="b" t="t" l="l"/>
            <a:pathLst>
              <a:path h="837419" w="1318769">
                <a:moveTo>
                  <a:pt x="0" y="0"/>
                </a:moveTo>
                <a:lnTo>
                  <a:pt x="1318769" y="0"/>
                </a:lnTo>
                <a:lnTo>
                  <a:pt x="1318769" y="837419"/>
                </a:lnTo>
                <a:lnTo>
                  <a:pt x="0" y="837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92225" y="1461075"/>
            <a:ext cx="3240735" cy="3834825"/>
          </a:xfrm>
          <a:custGeom>
            <a:avLst/>
            <a:gdLst/>
            <a:ahLst/>
            <a:cxnLst/>
            <a:rect r="r" b="b" t="t" l="l"/>
            <a:pathLst>
              <a:path h="3834825" w="3240735">
                <a:moveTo>
                  <a:pt x="0" y="0"/>
                </a:moveTo>
                <a:lnTo>
                  <a:pt x="3240735" y="0"/>
                </a:lnTo>
                <a:lnTo>
                  <a:pt x="3240735" y="3834825"/>
                </a:lnTo>
                <a:lnTo>
                  <a:pt x="0" y="3834825"/>
                </a:lnTo>
                <a:lnTo>
                  <a:pt x="0" y="0"/>
                </a:lnTo>
                <a:close/>
              </a:path>
            </a:pathLst>
          </a:custGeom>
          <a:blipFill>
            <a:blip r:embed="rId7"/>
            <a:stretch>
              <a:fillRect l="-1551" t="-12089" r="-2374" b="-2276"/>
            </a:stretch>
          </a:blipFill>
        </p:spPr>
      </p:sp>
      <p:sp>
        <p:nvSpPr>
          <p:cNvPr name="TextBox 7" id="7"/>
          <p:cNvSpPr txBox="true"/>
          <p:nvPr/>
        </p:nvSpPr>
        <p:spPr>
          <a:xfrm rot="0">
            <a:off x="589888" y="5332652"/>
            <a:ext cx="4879896" cy="679450"/>
          </a:xfrm>
          <a:prstGeom prst="rect">
            <a:avLst/>
          </a:prstGeom>
        </p:spPr>
        <p:txBody>
          <a:bodyPr anchor="t" rtlCol="false" tIns="0" lIns="0" bIns="0" rIns="0">
            <a:spAutoFit/>
          </a:bodyPr>
          <a:lstStyle/>
          <a:p>
            <a:pPr algn="ctr">
              <a:lnSpc>
                <a:spcPts val="5599"/>
              </a:lnSpc>
            </a:pPr>
            <a:r>
              <a:rPr lang="en-US" sz="3999">
                <a:solidFill>
                  <a:srgbClr val="F65252"/>
                </a:solidFill>
                <a:latin typeface="Open Sans Bold"/>
              </a:rPr>
              <a:t>Putri Nadiya Utami</a:t>
            </a:r>
          </a:p>
        </p:txBody>
      </p:sp>
      <p:sp>
        <p:nvSpPr>
          <p:cNvPr name="TextBox 8" id="8"/>
          <p:cNvSpPr txBox="true"/>
          <p:nvPr/>
        </p:nvSpPr>
        <p:spPr>
          <a:xfrm rot="0">
            <a:off x="1133843" y="6097827"/>
            <a:ext cx="3764161" cy="2077009"/>
          </a:xfrm>
          <a:prstGeom prst="rect">
            <a:avLst/>
          </a:prstGeom>
        </p:spPr>
        <p:txBody>
          <a:bodyPr anchor="t" rtlCol="false" tIns="0" lIns="0" bIns="0" rIns="0">
            <a:spAutoFit/>
          </a:bodyPr>
          <a:lstStyle/>
          <a:p>
            <a:pPr algn="ctr">
              <a:lnSpc>
                <a:spcPts val="4169"/>
              </a:lnSpc>
            </a:pPr>
            <a:r>
              <a:rPr lang="en-US" sz="2977">
                <a:solidFill>
                  <a:srgbClr val="F7F8FD"/>
                </a:solidFill>
                <a:latin typeface="Open Sans"/>
              </a:rPr>
              <a:t>24 Tahun</a:t>
            </a:r>
          </a:p>
          <a:p>
            <a:pPr algn="ctr">
              <a:lnSpc>
                <a:spcPts val="4169"/>
              </a:lnSpc>
            </a:pPr>
            <a:r>
              <a:rPr lang="en-US" sz="2977">
                <a:solidFill>
                  <a:srgbClr val="F7F8FD"/>
                </a:solidFill>
                <a:latin typeface="Open Sans"/>
              </a:rPr>
              <a:t>Universitas Brawijaya</a:t>
            </a:r>
          </a:p>
          <a:p>
            <a:pPr algn="ctr">
              <a:lnSpc>
                <a:spcPts val="4169"/>
              </a:lnSpc>
            </a:pPr>
            <a:r>
              <a:rPr lang="en-US" sz="2977">
                <a:solidFill>
                  <a:srgbClr val="F7F8FD"/>
                </a:solidFill>
                <a:latin typeface="Open Sans"/>
              </a:rPr>
              <a:t>Konten kretor </a:t>
            </a:r>
          </a:p>
          <a:p>
            <a:pPr algn="ctr">
              <a:lnSpc>
                <a:spcPts val="4169"/>
              </a:lnSpc>
            </a:pPr>
            <a:r>
              <a:rPr lang="en-US" sz="2977" spc="1">
                <a:solidFill>
                  <a:srgbClr val="F7F8FD"/>
                </a:solidFill>
                <a:latin typeface="Open Sans"/>
              </a:rPr>
              <a:t>Surabaya</a:t>
            </a:r>
          </a:p>
        </p:txBody>
      </p:sp>
      <p:sp>
        <p:nvSpPr>
          <p:cNvPr name="TextBox 9" id="9"/>
          <p:cNvSpPr txBox="true"/>
          <p:nvPr/>
        </p:nvSpPr>
        <p:spPr>
          <a:xfrm rot="0">
            <a:off x="6241513" y="933450"/>
            <a:ext cx="1587103" cy="679450"/>
          </a:xfrm>
          <a:prstGeom prst="rect">
            <a:avLst/>
          </a:prstGeom>
        </p:spPr>
        <p:txBody>
          <a:bodyPr anchor="t" rtlCol="false" tIns="0" lIns="0" bIns="0" rIns="0">
            <a:spAutoFit/>
          </a:bodyPr>
          <a:lstStyle/>
          <a:p>
            <a:pPr algn="ctr">
              <a:lnSpc>
                <a:spcPts val="5599"/>
              </a:lnSpc>
            </a:pPr>
            <a:r>
              <a:rPr lang="en-US" sz="3999">
                <a:solidFill>
                  <a:srgbClr val="76ED89"/>
                </a:solidFill>
                <a:latin typeface="Open Sans Bold"/>
              </a:rPr>
              <a:t>Needs</a:t>
            </a:r>
          </a:p>
        </p:txBody>
      </p:sp>
      <p:sp>
        <p:nvSpPr>
          <p:cNvPr name="TextBox 10" id="10"/>
          <p:cNvSpPr txBox="true"/>
          <p:nvPr/>
        </p:nvSpPr>
        <p:spPr>
          <a:xfrm rot="0">
            <a:off x="5684346" y="1708150"/>
            <a:ext cx="11034698" cy="1847428"/>
          </a:xfrm>
          <a:prstGeom prst="rect">
            <a:avLst/>
          </a:prstGeom>
        </p:spPr>
        <p:txBody>
          <a:bodyPr anchor="t" rtlCol="false" tIns="0" lIns="0" bIns="0" rIns="0">
            <a:spAutoFit/>
          </a:bodyPr>
          <a:lstStyle/>
          <a:p>
            <a:pPr marL="570323" indent="-285161" lvl="1">
              <a:lnSpc>
                <a:spcPts val="3698"/>
              </a:lnSpc>
              <a:buFont typeface="Arial"/>
              <a:buChar char="•"/>
            </a:pPr>
            <a:r>
              <a:rPr lang="en-US" sz="2641">
                <a:solidFill>
                  <a:srgbClr val="FFFFFF"/>
                </a:solidFill>
                <a:latin typeface="Open Sans"/>
              </a:rPr>
              <a:t>Platform untuk konsultasi tentang pernikahan.</a:t>
            </a:r>
          </a:p>
          <a:p>
            <a:pPr marL="570323" indent="-285161" lvl="1">
              <a:lnSpc>
                <a:spcPts val="3698"/>
              </a:lnSpc>
              <a:buFont typeface="Arial"/>
              <a:buChar char="•"/>
            </a:pPr>
            <a:r>
              <a:rPr lang="en-US" sz="2641">
                <a:solidFill>
                  <a:srgbClr val="FFFFFF"/>
                </a:solidFill>
                <a:latin typeface="Open Sans"/>
              </a:rPr>
              <a:t>Platform yang menyediakan informasi lengkap dan terbaru mengenai panduan, isu-isu terkait pernikahan.</a:t>
            </a:r>
          </a:p>
          <a:p>
            <a:pPr>
              <a:lnSpc>
                <a:spcPts val="3698"/>
              </a:lnSpc>
            </a:pPr>
          </a:p>
        </p:txBody>
      </p:sp>
      <p:sp>
        <p:nvSpPr>
          <p:cNvPr name="TextBox 11" id="11"/>
          <p:cNvSpPr txBox="true"/>
          <p:nvPr/>
        </p:nvSpPr>
        <p:spPr>
          <a:xfrm rot="0">
            <a:off x="6241513" y="3479378"/>
            <a:ext cx="2646997" cy="679450"/>
          </a:xfrm>
          <a:prstGeom prst="rect">
            <a:avLst/>
          </a:prstGeom>
        </p:spPr>
        <p:txBody>
          <a:bodyPr anchor="t" rtlCol="false" tIns="0" lIns="0" bIns="0" rIns="0">
            <a:spAutoFit/>
          </a:bodyPr>
          <a:lstStyle/>
          <a:p>
            <a:pPr algn="ctr">
              <a:lnSpc>
                <a:spcPts val="5599"/>
              </a:lnSpc>
            </a:pPr>
            <a:r>
              <a:rPr lang="en-US" sz="3999">
                <a:solidFill>
                  <a:srgbClr val="76ED89"/>
                </a:solidFill>
                <a:latin typeface="Open Sans Bold"/>
              </a:rPr>
              <a:t>Frustation</a:t>
            </a:r>
          </a:p>
        </p:txBody>
      </p:sp>
      <p:sp>
        <p:nvSpPr>
          <p:cNvPr name="TextBox 12" id="12"/>
          <p:cNvSpPr txBox="true"/>
          <p:nvPr/>
        </p:nvSpPr>
        <p:spPr>
          <a:xfrm rot="0">
            <a:off x="5684346" y="3796919"/>
            <a:ext cx="11034698" cy="2314153"/>
          </a:xfrm>
          <a:prstGeom prst="rect">
            <a:avLst/>
          </a:prstGeom>
        </p:spPr>
        <p:txBody>
          <a:bodyPr anchor="t" rtlCol="false" tIns="0" lIns="0" bIns="0" rIns="0">
            <a:spAutoFit/>
          </a:bodyPr>
          <a:lstStyle/>
          <a:p>
            <a:pPr>
              <a:lnSpc>
                <a:spcPts val="3698"/>
              </a:lnSpc>
            </a:pPr>
          </a:p>
          <a:p>
            <a:pPr marL="570323" indent="-285161" lvl="1">
              <a:lnSpc>
                <a:spcPts val="3698"/>
              </a:lnSpc>
              <a:buFont typeface="Arial"/>
              <a:buChar char="•"/>
            </a:pPr>
            <a:r>
              <a:rPr lang="en-US" sz="2641">
                <a:solidFill>
                  <a:srgbClr val="FFFFFF"/>
                </a:solidFill>
                <a:latin typeface="Open Sans"/>
              </a:rPr>
              <a:t>Putri Nadiya mengalami kesulitan dalam menemukan media atau platform yang cocok untuk berkonsultasi tentang pernikahan.</a:t>
            </a:r>
          </a:p>
          <a:p>
            <a:pPr marL="570323" indent="-285161" lvl="1">
              <a:lnSpc>
                <a:spcPts val="3698"/>
              </a:lnSpc>
              <a:buFont typeface="Arial"/>
              <a:buChar char="•"/>
            </a:pPr>
            <a:r>
              <a:rPr lang="en-US" sz="2641">
                <a:solidFill>
                  <a:srgbClr val="FFFFFF"/>
                </a:solidFill>
                <a:latin typeface="Open Sans"/>
              </a:rPr>
              <a:t>Putri Nadiya mengalami kesulitan dalam mencari platform media yang menyediakan informasi lengkap seputar pernikahan.</a:t>
            </a:r>
          </a:p>
        </p:txBody>
      </p:sp>
      <p:sp>
        <p:nvSpPr>
          <p:cNvPr name="TextBox 13" id="13"/>
          <p:cNvSpPr txBox="true"/>
          <p:nvPr/>
        </p:nvSpPr>
        <p:spPr>
          <a:xfrm rot="0">
            <a:off x="6241513" y="6625422"/>
            <a:ext cx="1144191" cy="679450"/>
          </a:xfrm>
          <a:prstGeom prst="rect">
            <a:avLst/>
          </a:prstGeom>
        </p:spPr>
        <p:txBody>
          <a:bodyPr anchor="t" rtlCol="false" tIns="0" lIns="0" bIns="0" rIns="0">
            <a:spAutoFit/>
          </a:bodyPr>
          <a:lstStyle/>
          <a:p>
            <a:pPr algn="ctr">
              <a:lnSpc>
                <a:spcPts val="5599"/>
              </a:lnSpc>
            </a:pPr>
            <a:r>
              <a:rPr lang="en-US" sz="3999">
                <a:solidFill>
                  <a:srgbClr val="76ED89"/>
                </a:solidFill>
                <a:latin typeface="Open Sans Bold"/>
              </a:rPr>
              <a:t>Goal</a:t>
            </a:r>
          </a:p>
        </p:txBody>
      </p:sp>
      <p:sp>
        <p:nvSpPr>
          <p:cNvPr name="TextBox 14" id="14"/>
          <p:cNvSpPr txBox="true"/>
          <p:nvPr/>
        </p:nvSpPr>
        <p:spPr>
          <a:xfrm rot="0">
            <a:off x="5684346" y="6911172"/>
            <a:ext cx="11034698" cy="1847428"/>
          </a:xfrm>
          <a:prstGeom prst="rect">
            <a:avLst/>
          </a:prstGeom>
        </p:spPr>
        <p:txBody>
          <a:bodyPr anchor="t" rtlCol="false" tIns="0" lIns="0" bIns="0" rIns="0">
            <a:spAutoFit/>
          </a:bodyPr>
          <a:lstStyle/>
          <a:p>
            <a:pPr>
              <a:lnSpc>
                <a:spcPts val="3698"/>
              </a:lnSpc>
            </a:pPr>
          </a:p>
          <a:p>
            <a:pPr marL="570323" indent="-285161" lvl="1">
              <a:lnSpc>
                <a:spcPts val="3698"/>
              </a:lnSpc>
              <a:buFont typeface="Arial"/>
              <a:buChar char="•"/>
            </a:pPr>
            <a:r>
              <a:rPr lang="en-US" sz="2641">
                <a:solidFill>
                  <a:srgbClr val="FFFFFF"/>
                </a:solidFill>
                <a:latin typeface="Open Sans"/>
              </a:rPr>
              <a:t>Menemukan platform konsultasi untuk pernikahan.</a:t>
            </a:r>
          </a:p>
          <a:p>
            <a:pPr marL="570323" indent="-285161" lvl="1">
              <a:lnSpc>
                <a:spcPts val="3698"/>
              </a:lnSpc>
              <a:buFont typeface="Arial"/>
              <a:buChar char="•"/>
            </a:pPr>
            <a:r>
              <a:rPr lang="en-US" sz="2641">
                <a:solidFill>
                  <a:srgbClr val="FFFFFF"/>
                </a:solidFill>
                <a:latin typeface="Open Sans"/>
              </a:rPr>
              <a:t>Menemukan sebuah platform yang menyediakan informasi yang lengkap dan terkini mengenai pernikahan.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687259" y="1241471"/>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Target Users</a:t>
            </a:r>
          </a:p>
        </p:txBody>
      </p:sp>
      <p:sp>
        <p:nvSpPr>
          <p:cNvPr name="Freeform 3" id="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543397" y="2910489"/>
            <a:ext cx="1064895"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Bold"/>
              </a:rPr>
              <a:t>Users</a:t>
            </a:r>
          </a:p>
        </p:txBody>
      </p:sp>
      <p:sp>
        <p:nvSpPr>
          <p:cNvPr name="TextBox 8" id="8"/>
          <p:cNvSpPr txBox="true"/>
          <p:nvPr/>
        </p:nvSpPr>
        <p:spPr>
          <a:xfrm rot="0">
            <a:off x="12630899" y="2910489"/>
            <a:ext cx="1389221"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Bold"/>
              </a:rPr>
              <a:t>Market</a:t>
            </a:r>
          </a:p>
        </p:txBody>
      </p:sp>
      <p:sp>
        <p:nvSpPr>
          <p:cNvPr name="TextBox 9" id="9"/>
          <p:cNvSpPr txBox="true"/>
          <p:nvPr/>
        </p:nvSpPr>
        <p:spPr>
          <a:xfrm rot="0">
            <a:off x="5983707" y="10174964"/>
            <a:ext cx="7249940" cy="580390"/>
          </a:xfrm>
          <a:prstGeom prst="rect">
            <a:avLst/>
          </a:prstGeom>
        </p:spPr>
        <p:txBody>
          <a:bodyPr anchor="t" rtlCol="false" tIns="0" lIns="0" bIns="0" rIns="0">
            <a:spAutoFit/>
          </a:bodyPr>
          <a:lstStyle/>
          <a:p>
            <a:pPr algn="ctr">
              <a:lnSpc>
                <a:spcPts val="4759"/>
              </a:lnSpc>
            </a:pPr>
            <a:r>
              <a:rPr lang="en-US" sz="3399">
                <a:solidFill>
                  <a:srgbClr val="FF6BBE"/>
                </a:solidFill>
                <a:latin typeface="Open Sans Extra Bold"/>
              </a:rPr>
              <a:t>1. Remaja yang Menikah Muda</a:t>
            </a:r>
          </a:p>
        </p:txBody>
      </p:sp>
      <p:sp>
        <p:nvSpPr>
          <p:cNvPr name="Freeform 10" id="10"/>
          <p:cNvSpPr/>
          <p:nvPr/>
        </p:nvSpPr>
        <p:spPr>
          <a:xfrm flipH="false" flipV="false" rot="0">
            <a:off x="2073229" y="2626174"/>
            <a:ext cx="6005231" cy="6414132"/>
          </a:xfrm>
          <a:custGeom>
            <a:avLst/>
            <a:gdLst/>
            <a:ahLst/>
            <a:cxnLst/>
            <a:rect r="r" b="b" t="t" l="l"/>
            <a:pathLst>
              <a:path h="6414132" w="6005231">
                <a:moveTo>
                  <a:pt x="0" y="0"/>
                </a:moveTo>
                <a:lnTo>
                  <a:pt x="6005231" y="0"/>
                </a:lnTo>
                <a:lnTo>
                  <a:pt x="6005231" y="6414132"/>
                </a:lnTo>
                <a:lnTo>
                  <a:pt x="0" y="6414132"/>
                </a:lnTo>
                <a:lnTo>
                  <a:pt x="0" y="0"/>
                </a:lnTo>
                <a:close/>
              </a:path>
            </a:pathLst>
          </a:custGeom>
          <a:blipFill>
            <a:blip r:embed="rId10"/>
            <a:stretch>
              <a:fillRect l="0" t="0" r="0" b="0"/>
            </a:stretch>
          </a:blipFill>
        </p:spPr>
      </p:sp>
      <p:sp>
        <p:nvSpPr>
          <p:cNvPr name="Freeform 11" id="11"/>
          <p:cNvSpPr/>
          <p:nvPr/>
        </p:nvSpPr>
        <p:spPr>
          <a:xfrm flipH="false" flipV="false" rot="0">
            <a:off x="10057845" y="2626174"/>
            <a:ext cx="6005231" cy="6414132"/>
          </a:xfrm>
          <a:custGeom>
            <a:avLst/>
            <a:gdLst/>
            <a:ahLst/>
            <a:cxnLst/>
            <a:rect r="r" b="b" t="t" l="l"/>
            <a:pathLst>
              <a:path h="6414132" w="6005231">
                <a:moveTo>
                  <a:pt x="0" y="0"/>
                </a:moveTo>
                <a:lnTo>
                  <a:pt x="6005231" y="0"/>
                </a:lnTo>
                <a:lnTo>
                  <a:pt x="6005231" y="6414132"/>
                </a:lnTo>
                <a:lnTo>
                  <a:pt x="0" y="6414132"/>
                </a:lnTo>
                <a:lnTo>
                  <a:pt x="0" y="0"/>
                </a:lnTo>
                <a:close/>
              </a:path>
            </a:pathLst>
          </a:custGeom>
          <a:blipFill>
            <a:blip r:embed="rId10"/>
            <a:stretch>
              <a:fillRect l="0" t="0" r="0" b="0"/>
            </a:stretch>
          </a:blipFill>
        </p:spPr>
      </p:sp>
      <p:sp>
        <p:nvSpPr>
          <p:cNvPr name="TextBox 12" id="12"/>
          <p:cNvSpPr txBox="true"/>
          <p:nvPr/>
        </p:nvSpPr>
        <p:spPr>
          <a:xfrm rot="0">
            <a:off x="11902875" y="2695541"/>
            <a:ext cx="2315170"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ns Bold"/>
              </a:rPr>
              <a:t>Market</a:t>
            </a:r>
          </a:p>
        </p:txBody>
      </p:sp>
      <p:sp>
        <p:nvSpPr>
          <p:cNvPr name="TextBox 13" id="13"/>
          <p:cNvSpPr txBox="true"/>
          <p:nvPr/>
        </p:nvSpPr>
        <p:spPr>
          <a:xfrm rot="0">
            <a:off x="4407686" y="2695541"/>
            <a:ext cx="1459111"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ns Bold"/>
              </a:rPr>
              <a:t>User</a:t>
            </a:r>
          </a:p>
        </p:txBody>
      </p:sp>
      <p:sp>
        <p:nvSpPr>
          <p:cNvPr name="TextBox 14" id="14"/>
          <p:cNvSpPr txBox="true"/>
          <p:nvPr/>
        </p:nvSpPr>
        <p:spPr>
          <a:xfrm rot="0">
            <a:off x="10280078" y="4073491"/>
            <a:ext cx="5449166" cy="255524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Open Sans"/>
              </a:rPr>
              <a:t>Tenaga kesehatan dan pendidik/tenaga konselor </a:t>
            </a:r>
          </a:p>
          <a:p>
            <a:pPr marL="626111" indent="-313055" lvl="1">
              <a:lnSpc>
                <a:spcPts val="4060"/>
              </a:lnSpc>
              <a:buFont typeface="Arial"/>
              <a:buChar char="•"/>
            </a:pPr>
            <a:r>
              <a:rPr lang="en-US" sz="2900">
                <a:solidFill>
                  <a:srgbClr val="000000"/>
                </a:solidFill>
                <a:latin typeface="Open Sans"/>
              </a:rPr>
              <a:t>Pasangan muda yang akan menikah </a:t>
            </a:r>
          </a:p>
          <a:p>
            <a:pPr marL="626111" indent="-313055" lvl="1">
              <a:lnSpc>
                <a:spcPts val="4060"/>
              </a:lnSpc>
              <a:buFont typeface="Arial"/>
              <a:buChar char="•"/>
            </a:pPr>
            <a:r>
              <a:rPr lang="en-US" sz="2900">
                <a:solidFill>
                  <a:srgbClr val="000000"/>
                </a:solidFill>
                <a:latin typeface="Open Sans"/>
              </a:rPr>
              <a:t>Masyarakat umum </a:t>
            </a:r>
          </a:p>
        </p:txBody>
      </p:sp>
      <p:sp>
        <p:nvSpPr>
          <p:cNvPr name="TextBox 15" id="15"/>
          <p:cNvSpPr txBox="true"/>
          <p:nvPr/>
        </p:nvSpPr>
        <p:spPr>
          <a:xfrm rot="0">
            <a:off x="2187529" y="4073491"/>
            <a:ext cx="5689081" cy="358394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Open Sans Bold"/>
              </a:rPr>
              <a:t>Remaja usia 19-24 tahun</a:t>
            </a:r>
            <a:r>
              <a:rPr lang="en-US" sz="2900">
                <a:solidFill>
                  <a:srgbClr val="000000"/>
                </a:solidFill>
                <a:latin typeface="Open Sans"/>
              </a:rPr>
              <a:t> yang sudah ingin menikah</a:t>
            </a:r>
          </a:p>
          <a:p>
            <a:pPr marL="626111" indent="-313055" lvl="1">
              <a:lnSpc>
                <a:spcPts val="4060"/>
              </a:lnSpc>
              <a:buFont typeface="Arial"/>
              <a:buChar char="•"/>
            </a:pPr>
            <a:r>
              <a:rPr lang="en-US" sz="2900">
                <a:solidFill>
                  <a:srgbClr val="000000"/>
                </a:solidFill>
                <a:latin typeface="Open Sans Bold"/>
              </a:rPr>
              <a:t>Pasangan remaja usia 24</a:t>
            </a:r>
            <a:r>
              <a:rPr lang="en-US" sz="2900">
                <a:solidFill>
                  <a:srgbClr val="000000"/>
                </a:solidFill>
                <a:latin typeface="Open Sans"/>
              </a:rPr>
              <a:t> tahun keatas yang ingin menikah</a:t>
            </a:r>
          </a:p>
          <a:p>
            <a:pPr marL="626111" indent="-313055" lvl="1">
              <a:lnSpc>
                <a:spcPts val="4060"/>
              </a:lnSpc>
              <a:buFont typeface="Arial"/>
              <a:buChar char="•"/>
            </a:pPr>
            <a:r>
              <a:rPr lang="en-US" sz="2900">
                <a:solidFill>
                  <a:srgbClr val="000000"/>
                </a:solidFill>
                <a:latin typeface="Open Sans"/>
              </a:rPr>
              <a:t>Pasangan yang</a:t>
            </a:r>
            <a:r>
              <a:rPr lang="en-US" sz="2900">
                <a:solidFill>
                  <a:srgbClr val="000000"/>
                </a:solidFill>
                <a:latin typeface="Open Sans Bold"/>
              </a:rPr>
              <a:t> Sudah Menikah</a:t>
            </a:r>
            <a:r>
              <a:rPr lang="en-US" sz="2900">
                <a:solidFill>
                  <a:srgbClr val="000000"/>
                </a:solidFill>
                <a:latin typeface="Open Sans"/>
              </a:rPr>
              <a:t> </a:t>
            </a:r>
            <a:r>
              <a:rPr lang="en-US" sz="2900">
                <a:solidFill>
                  <a:srgbClr val="000000"/>
                </a:solidFill>
                <a:latin typeface="Open Sans Bold"/>
              </a:rPr>
              <a:t>(Usia 25-40 tahun)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568077" y="-3172886"/>
            <a:ext cx="9150273" cy="16229028"/>
          </a:xfrm>
          <a:custGeom>
            <a:avLst/>
            <a:gdLst/>
            <a:ahLst/>
            <a:cxnLst/>
            <a:rect r="r" b="b" t="t" l="l"/>
            <a:pathLst>
              <a:path h="16229028" w="9150273">
                <a:moveTo>
                  <a:pt x="0" y="0"/>
                </a:moveTo>
                <a:lnTo>
                  <a:pt x="9150273" y="0"/>
                </a:lnTo>
                <a:lnTo>
                  <a:pt x="9150273" y="16229028"/>
                </a:lnTo>
                <a:lnTo>
                  <a:pt x="0" y="16229028"/>
                </a:lnTo>
                <a:lnTo>
                  <a:pt x="0" y="0"/>
                </a:lnTo>
                <a:close/>
              </a:path>
            </a:pathLst>
          </a:custGeom>
          <a:blipFill>
            <a:blip r:embed="rId2"/>
            <a:stretch>
              <a:fillRect l="-20118" t="-6644" r="-25524" b="0"/>
            </a:stretch>
          </a:blipFill>
        </p:spPr>
      </p:sp>
      <p:sp>
        <p:nvSpPr>
          <p:cNvPr name="Freeform 3" id="3"/>
          <p:cNvSpPr/>
          <p:nvPr/>
        </p:nvSpPr>
        <p:spPr>
          <a:xfrm flipH="false" flipV="false" rot="0">
            <a:off x="14236588" y="-727170"/>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0835">
            <a:off x="2034373" y="216001"/>
            <a:ext cx="1364676" cy="937905"/>
          </a:xfrm>
          <a:custGeom>
            <a:avLst/>
            <a:gdLst/>
            <a:ahLst/>
            <a:cxnLst/>
            <a:rect r="r" b="b" t="t" l="l"/>
            <a:pathLst>
              <a:path h="937905" w="1364676">
                <a:moveTo>
                  <a:pt x="0" y="0"/>
                </a:moveTo>
                <a:lnTo>
                  <a:pt x="1364677" y="0"/>
                </a:lnTo>
                <a:lnTo>
                  <a:pt x="1364677" y="937905"/>
                </a:lnTo>
                <a:lnTo>
                  <a:pt x="0" y="937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437424" y="6730594"/>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398012" y="1223866"/>
            <a:ext cx="9838576" cy="991234"/>
          </a:xfrm>
          <a:prstGeom prst="rect">
            <a:avLst/>
          </a:prstGeom>
        </p:spPr>
        <p:txBody>
          <a:bodyPr anchor="t" rtlCol="false" tIns="0" lIns="0" bIns="0" rIns="0">
            <a:spAutoFit/>
          </a:bodyPr>
          <a:lstStyle/>
          <a:p>
            <a:pPr algn="ctr">
              <a:lnSpc>
                <a:spcPts val="6969"/>
              </a:lnSpc>
            </a:pPr>
            <a:r>
              <a:rPr lang="en-US" sz="8499">
                <a:solidFill>
                  <a:srgbClr val="000000"/>
                </a:solidFill>
                <a:latin typeface="Gochi Hand"/>
              </a:rPr>
              <a:t>Stakeholder</a:t>
            </a:r>
          </a:p>
        </p:txBody>
      </p:sp>
      <p:sp>
        <p:nvSpPr>
          <p:cNvPr name="Freeform 9" id="9"/>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26395" y="2049782"/>
            <a:ext cx="15331955" cy="7141843"/>
          </a:xfrm>
          <a:prstGeom prst="rect">
            <a:avLst/>
          </a:prstGeom>
        </p:spPr>
        <p:txBody>
          <a:bodyPr anchor="t" rtlCol="false" tIns="0" lIns="0" bIns="0" rIns="0">
            <a:spAutoFit/>
          </a:bodyPr>
          <a:lstStyle/>
          <a:p>
            <a:pPr>
              <a:lnSpc>
                <a:spcPts val="3780"/>
              </a:lnSpc>
              <a:spcBef>
                <a:spcPct val="0"/>
              </a:spcBef>
            </a:pPr>
            <a:r>
              <a:rPr lang="en-US" sz="2700">
                <a:solidFill>
                  <a:srgbClr val="000000"/>
                </a:solidFill>
                <a:latin typeface="Open Sans Bold"/>
              </a:rPr>
              <a:t>Stakeholder</a:t>
            </a:r>
            <a:r>
              <a:rPr lang="en-US" sz="2700">
                <a:solidFill>
                  <a:srgbClr val="000000"/>
                </a:solidFill>
                <a:latin typeface="Open Sans Bold"/>
              </a:rPr>
              <a:t> : Ika Triana Lestari</a:t>
            </a:r>
          </a:p>
          <a:p>
            <a:pPr>
              <a:lnSpc>
                <a:spcPts val="3780"/>
              </a:lnSpc>
              <a:spcBef>
                <a:spcPct val="0"/>
              </a:spcBef>
            </a:pPr>
            <a:r>
              <a:rPr lang="en-US" sz="2700">
                <a:solidFill>
                  <a:srgbClr val="000000"/>
                </a:solidFill>
                <a:latin typeface="Open Sans Bold"/>
              </a:rPr>
              <a:t>Background</a:t>
            </a:r>
            <a:r>
              <a:rPr lang="en-US" sz="2700">
                <a:solidFill>
                  <a:srgbClr val="000000"/>
                </a:solidFill>
                <a:latin typeface="Open Sans Bold"/>
              </a:rPr>
              <a:t>: Educational Psychologist</a:t>
            </a:r>
          </a:p>
          <a:p>
            <a:pPr>
              <a:lnSpc>
                <a:spcPts val="3780"/>
              </a:lnSpc>
              <a:spcBef>
                <a:spcPct val="0"/>
              </a:spcBef>
            </a:pPr>
            <a:r>
              <a:rPr lang="en-US" sz="2700">
                <a:solidFill>
                  <a:srgbClr val="000000"/>
                </a:solidFill>
                <a:latin typeface="Open Sans Bold"/>
              </a:rPr>
              <a:t>Frustation:  Memiliki pandangan bahwa dalam pernikahan menekankan pentingnya pemahaman diri, komunikasi yang baik, pengelolaan konflik yang sehat, dan dukungan emosional antar pasangan. Dengan mempelajari hal ini tentu dapat membantu pasangan merencanakan pernikahan yang sukses dan membangun hubungan yang kuat dalam jangka panjang. </a:t>
            </a:r>
          </a:p>
          <a:p>
            <a:pPr>
              <a:lnSpc>
                <a:spcPts val="3780"/>
              </a:lnSpc>
              <a:spcBef>
                <a:spcPct val="0"/>
              </a:spcBef>
            </a:pPr>
          </a:p>
          <a:p>
            <a:pPr>
              <a:lnSpc>
                <a:spcPts val="3850"/>
              </a:lnSpc>
              <a:spcBef>
                <a:spcPct val="0"/>
              </a:spcBef>
            </a:pPr>
            <a:r>
              <a:rPr lang="en-US" sz="2750">
                <a:solidFill>
                  <a:srgbClr val="F65252"/>
                </a:solidFill>
                <a:latin typeface="Open Sans Bold"/>
              </a:rPr>
              <a:t>Goals:</a:t>
            </a:r>
            <a:r>
              <a:rPr lang="en-US" sz="2750">
                <a:solidFill>
                  <a:srgbClr val="000000"/>
                </a:solidFill>
                <a:latin typeface="Open Sans Bold"/>
              </a:rPr>
              <a:t> </a:t>
            </a:r>
          </a:p>
          <a:p>
            <a:pPr marL="582943" indent="-291471" lvl="1">
              <a:lnSpc>
                <a:spcPts val="3780"/>
              </a:lnSpc>
              <a:buFont typeface="Arial"/>
              <a:buChar char="•"/>
            </a:pPr>
            <a:r>
              <a:rPr lang="en-US" sz="2700">
                <a:solidFill>
                  <a:srgbClr val="000000"/>
                </a:solidFill>
                <a:latin typeface="Open Sans Bold"/>
              </a:rPr>
              <a:t>Membantu calon pengantin memahami persiapan yang diperlukan sebelum menikah, seperti persiapan mental, emosional, dan finansial.</a:t>
            </a:r>
          </a:p>
          <a:p>
            <a:pPr marL="582943" indent="-291471" lvl="1">
              <a:lnSpc>
                <a:spcPts val="3780"/>
              </a:lnSpc>
              <a:buFont typeface="Arial"/>
              <a:buChar char="•"/>
            </a:pPr>
            <a:r>
              <a:rPr lang="en-US" sz="2700">
                <a:solidFill>
                  <a:srgbClr val="000000"/>
                </a:solidFill>
                <a:latin typeface="Open Sans Bold"/>
              </a:rPr>
              <a:t>Menyediakan tips dan panduan untuk membangun hubungan yang sehat dan kuat, termasuk cara memelihara romansa dan kualitas hubungan.</a:t>
            </a:r>
          </a:p>
          <a:p>
            <a:pPr marL="582943" indent="-291471" lvl="1">
              <a:lnSpc>
                <a:spcPts val="3780"/>
              </a:lnSpc>
              <a:buFont typeface="Arial"/>
              <a:buChar char="•"/>
            </a:pPr>
            <a:r>
              <a:rPr lang="en-US" sz="2700">
                <a:solidFill>
                  <a:srgbClr val="000000"/>
                </a:solidFill>
                <a:latin typeface="Open Sans Bold"/>
              </a:rPr>
              <a:t>Membantu pasangan dalam memahami dinamika hubungan, komunikasi yang efektif, dan cara mengatasi konflik dalam pernikahan.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558696" y="-1898414"/>
            <a:ext cx="3665666" cy="3796829"/>
          </a:xfrm>
          <a:custGeom>
            <a:avLst/>
            <a:gdLst/>
            <a:ahLst/>
            <a:cxnLst/>
            <a:rect r="r" b="b" t="t" l="l"/>
            <a:pathLst>
              <a:path h="3796829" w="3665666">
                <a:moveTo>
                  <a:pt x="0" y="0"/>
                </a:moveTo>
                <a:lnTo>
                  <a:pt x="3665665" y="0"/>
                </a:lnTo>
                <a:lnTo>
                  <a:pt x="3665665" y="3796828"/>
                </a:lnTo>
                <a:lnTo>
                  <a:pt x="0" y="37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816962" y="7748147"/>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349835" y="58047"/>
            <a:ext cx="2999781" cy="2955685"/>
          </a:xfrm>
          <a:custGeom>
            <a:avLst/>
            <a:gdLst/>
            <a:ahLst/>
            <a:cxnLst/>
            <a:rect r="r" b="b" t="t" l="l"/>
            <a:pathLst>
              <a:path h="2955685" w="2999781">
                <a:moveTo>
                  <a:pt x="0" y="0"/>
                </a:moveTo>
                <a:lnTo>
                  <a:pt x="2999780" y="0"/>
                </a:lnTo>
                <a:lnTo>
                  <a:pt x="2999780" y="2955685"/>
                </a:lnTo>
                <a:lnTo>
                  <a:pt x="0" y="29556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6075957" y="2761964"/>
            <a:ext cx="6136086" cy="991234"/>
          </a:xfrm>
          <a:prstGeom prst="rect">
            <a:avLst/>
          </a:prstGeom>
        </p:spPr>
        <p:txBody>
          <a:bodyPr anchor="t" rtlCol="false" tIns="0" lIns="0" bIns="0" rIns="0">
            <a:spAutoFit/>
          </a:bodyPr>
          <a:lstStyle/>
          <a:p>
            <a:pPr algn="ctr">
              <a:lnSpc>
                <a:spcPts val="6969"/>
              </a:lnSpc>
            </a:pPr>
            <a:r>
              <a:rPr lang="en-US" sz="8499">
                <a:solidFill>
                  <a:srgbClr val="000000"/>
                </a:solidFill>
                <a:latin typeface="Gochi Hand"/>
              </a:rPr>
              <a:t>Final Solution</a:t>
            </a:r>
          </a:p>
        </p:txBody>
      </p:sp>
      <p:sp>
        <p:nvSpPr>
          <p:cNvPr name="TextBox 11" id="11"/>
          <p:cNvSpPr txBox="true"/>
          <p:nvPr/>
        </p:nvSpPr>
        <p:spPr>
          <a:xfrm rot="0">
            <a:off x="4019510" y="3840594"/>
            <a:ext cx="10248980" cy="3312795"/>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Now"/>
              </a:rPr>
              <a:t>Menjadi sumber daya edukasi pernikahan komprehensif untuk semua kalangan, tanpa memandang usia atau pengalaman. Berkomitmen menyediakan informasi, panduan, dan dukungan untuk membantu individu dan pasangan untuk saling memahami, merencanakan, dan menjalani pernikahan yang sehat, bahagia, dan bermakna dengan ahli pernikahan dan materi yang beragam.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TextBox 5" id="5"/>
          <p:cNvSpPr txBox="true"/>
          <p:nvPr/>
        </p:nvSpPr>
        <p:spPr>
          <a:xfrm rot="0">
            <a:off x="6519128" y="2390243"/>
            <a:ext cx="7582698" cy="1222375"/>
          </a:xfrm>
          <a:prstGeom prst="rect">
            <a:avLst/>
          </a:prstGeom>
        </p:spPr>
        <p:txBody>
          <a:bodyPr anchor="t" rtlCol="false" tIns="0" lIns="0" bIns="0" rIns="0">
            <a:spAutoFit/>
          </a:bodyPr>
          <a:lstStyle/>
          <a:p>
            <a:pPr>
              <a:lnSpc>
                <a:spcPts val="9349"/>
              </a:lnSpc>
            </a:pPr>
            <a:r>
              <a:rPr lang="en-US" sz="8499">
                <a:solidFill>
                  <a:srgbClr val="FFFFFF"/>
                </a:solidFill>
                <a:latin typeface="Gochi Hand"/>
              </a:rPr>
              <a:t>Web Statement</a:t>
            </a:r>
          </a:p>
        </p:txBody>
      </p:sp>
      <p:sp>
        <p:nvSpPr>
          <p:cNvPr name="Freeform 6" id="6"/>
          <p:cNvSpPr/>
          <p:nvPr/>
        </p:nvSpPr>
        <p:spPr>
          <a:xfrm flipH="false" flipV="false" rot="1353809">
            <a:off x="13764347" y="785152"/>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87847">
            <a:off x="15185561" y="7530983"/>
            <a:ext cx="1902177" cy="1859369"/>
          </a:xfrm>
          <a:custGeom>
            <a:avLst/>
            <a:gdLst/>
            <a:ahLst/>
            <a:cxnLst/>
            <a:rect r="r" b="b" t="t" l="l"/>
            <a:pathLst>
              <a:path h="1859369" w="1902177">
                <a:moveTo>
                  <a:pt x="0" y="0"/>
                </a:moveTo>
                <a:lnTo>
                  <a:pt x="1902176" y="0"/>
                </a:lnTo>
                <a:lnTo>
                  <a:pt x="1902176" y="1859370"/>
                </a:lnTo>
                <a:lnTo>
                  <a:pt x="0" y="1859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63488">
            <a:off x="4632002" y="874558"/>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6243624" y="3741759"/>
            <a:ext cx="9893025" cy="2861388"/>
          </a:xfrm>
          <a:prstGeom prst="rect">
            <a:avLst/>
          </a:prstGeom>
        </p:spPr>
        <p:txBody>
          <a:bodyPr anchor="t" rtlCol="false" tIns="0" lIns="0" bIns="0" rIns="0">
            <a:spAutoFit/>
          </a:bodyPr>
          <a:lstStyle/>
          <a:p>
            <a:pPr algn="just">
              <a:lnSpc>
                <a:spcPts val="3257"/>
              </a:lnSpc>
              <a:spcBef>
                <a:spcPct val="0"/>
              </a:spcBef>
            </a:pPr>
            <a:r>
              <a:rPr lang="en-US" sz="2326">
                <a:solidFill>
                  <a:srgbClr val="FFFFFF"/>
                </a:solidFill>
                <a:latin typeface="Now Bold"/>
              </a:rPr>
              <a:t>M</a:t>
            </a:r>
            <a:r>
              <a:rPr lang="en-US" sz="2326">
                <a:solidFill>
                  <a:srgbClr val="FFFFFF"/>
                </a:solidFill>
                <a:latin typeface="Now Bold"/>
              </a:rPr>
              <a:t>embuat sebuah platform web yang bertujuan untuk memberikan wawasan yang lebih baik tentang pernikahan dengan panduan yang praktis, yang disertai dengan layanan konsultasi dengan ahli terkait, seperti dokter dan konselor pernikahan, untuk memberikan dukungan tambahan dalam perjalanan pernikahan yang sehat dan bahagia, tanpa memandang usia.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391726" y="-2463181"/>
            <a:ext cx="9595923" cy="15320076"/>
          </a:xfrm>
          <a:custGeom>
            <a:avLst/>
            <a:gdLst/>
            <a:ahLst/>
            <a:cxnLst/>
            <a:rect r="r" b="b" t="t" l="l"/>
            <a:pathLst>
              <a:path h="15320076" w="9595923">
                <a:moveTo>
                  <a:pt x="0" y="0"/>
                </a:moveTo>
                <a:lnTo>
                  <a:pt x="9595922" y="0"/>
                </a:lnTo>
                <a:lnTo>
                  <a:pt x="9595922" y="15320076"/>
                </a:lnTo>
                <a:lnTo>
                  <a:pt x="0" y="15320076"/>
                </a:lnTo>
                <a:lnTo>
                  <a:pt x="0" y="0"/>
                </a:lnTo>
                <a:close/>
              </a:path>
            </a:pathLst>
          </a:custGeom>
          <a:blipFill>
            <a:blip r:embed="rId3"/>
            <a:stretch>
              <a:fillRect l="0" t="-2055" r="-27986" b="-2055"/>
            </a:stretch>
          </a:blipFill>
        </p:spPr>
      </p:sp>
      <p:sp>
        <p:nvSpPr>
          <p:cNvPr name="Freeform 4" id="4"/>
          <p:cNvSpPr/>
          <p:nvPr/>
        </p:nvSpPr>
        <p:spPr>
          <a:xfrm flipH="false" flipV="false" rot="-1391118">
            <a:off x="-558696" y="-1898414"/>
            <a:ext cx="3665666" cy="3796829"/>
          </a:xfrm>
          <a:custGeom>
            <a:avLst/>
            <a:gdLst/>
            <a:ahLst/>
            <a:cxnLst/>
            <a:rect r="r" b="b" t="t" l="l"/>
            <a:pathLst>
              <a:path h="3796829" w="3665666">
                <a:moveTo>
                  <a:pt x="0" y="0"/>
                </a:moveTo>
                <a:lnTo>
                  <a:pt x="3665665" y="0"/>
                </a:lnTo>
                <a:lnTo>
                  <a:pt x="3665665" y="3796828"/>
                </a:lnTo>
                <a:lnTo>
                  <a:pt x="0" y="37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816962" y="7748147"/>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586894" y="935307"/>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079765" y="7817311"/>
            <a:ext cx="789010" cy="1764347"/>
          </a:xfrm>
          <a:custGeom>
            <a:avLst/>
            <a:gdLst/>
            <a:ahLst/>
            <a:cxnLst/>
            <a:rect r="r" b="b" t="t" l="l"/>
            <a:pathLst>
              <a:path h="1764347" w="789010">
                <a:moveTo>
                  <a:pt x="0" y="0"/>
                </a:moveTo>
                <a:lnTo>
                  <a:pt x="789010" y="0"/>
                </a:lnTo>
                <a:lnTo>
                  <a:pt x="789010"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1074" y="7505018"/>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349835" y="58047"/>
            <a:ext cx="2999781" cy="2955685"/>
          </a:xfrm>
          <a:custGeom>
            <a:avLst/>
            <a:gdLst/>
            <a:ahLst/>
            <a:cxnLst/>
            <a:rect r="r" b="b" t="t" l="l"/>
            <a:pathLst>
              <a:path h="2955685" w="2999781">
                <a:moveTo>
                  <a:pt x="0" y="0"/>
                </a:moveTo>
                <a:lnTo>
                  <a:pt x="2999780" y="0"/>
                </a:lnTo>
                <a:lnTo>
                  <a:pt x="2999780" y="2955685"/>
                </a:lnTo>
                <a:lnTo>
                  <a:pt x="0" y="29556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3378119" y="925782"/>
            <a:ext cx="11623136" cy="8636636"/>
          </a:xfrm>
          <a:custGeom>
            <a:avLst/>
            <a:gdLst/>
            <a:ahLst/>
            <a:cxnLst/>
            <a:rect r="r" b="b" t="t" l="l"/>
            <a:pathLst>
              <a:path h="8636636" w="11623136">
                <a:moveTo>
                  <a:pt x="0" y="0"/>
                </a:moveTo>
                <a:lnTo>
                  <a:pt x="11623136" y="0"/>
                </a:lnTo>
                <a:lnTo>
                  <a:pt x="11623136" y="8636636"/>
                </a:lnTo>
                <a:lnTo>
                  <a:pt x="0" y="8636636"/>
                </a:lnTo>
                <a:lnTo>
                  <a:pt x="0" y="0"/>
                </a:lnTo>
                <a:close/>
              </a:path>
            </a:pathLst>
          </a:custGeom>
          <a:blipFill>
            <a:blip r:embed="rId1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DAFutCoXSkI</dc:identifier>
  <dcterms:modified xsi:type="dcterms:W3CDTF">2011-08-01T06:04:30Z</dcterms:modified>
  <cp:revision>1</cp:revision>
  <dc:title>Group-1 Macro Project</dc:title>
</cp:coreProperties>
</file>